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6" r:id="rId4"/>
  </p:sldMasterIdLst>
  <p:notesMasterIdLst>
    <p:notesMasterId r:id="rId17"/>
  </p:notesMasterIdLst>
  <p:sldIdLst>
    <p:sldId id="256" r:id="rId5"/>
    <p:sldId id="280" r:id="rId6"/>
    <p:sldId id="264" r:id="rId7"/>
    <p:sldId id="269" r:id="rId8"/>
    <p:sldId id="259" r:id="rId9"/>
    <p:sldId id="271" r:id="rId10"/>
    <p:sldId id="278" r:id="rId11"/>
    <p:sldId id="281" r:id="rId12"/>
    <p:sldId id="282" r:id="rId13"/>
    <p:sldId id="279" r:id="rId14"/>
    <p:sldId id="268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-252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ZA" smtClean="0"/>
              <a:t>2018/12/11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5f7ba1a94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5f7ba1a94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1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5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69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8153f138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8153f138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318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8153f138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8153f138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/>
              <a:t>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82463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/>
              <a:t>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68871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/>
              <a:t>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140179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75124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4068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1758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A87C21-15CD-48D8-B583-89B110156879}"/>
              </a:ext>
            </a:extLst>
          </p:cNvPr>
          <p:cNvSpPr/>
          <p:nvPr userDrawn="1"/>
        </p:nvSpPr>
        <p:spPr>
          <a:xfrm>
            <a:off x="7804351" y="0"/>
            <a:ext cx="4386221" cy="667702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27752" y="4320000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092E684-C621-4F92-A05A-A167EEF4627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57037" y="4320000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6958D132-F2A9-41E1-BDD8-067D52CE5FE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7752" y="2395565"/>
            <a:ext cx="1800000" cy="18000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88FD4DB-5089-4686-B4F7-A26163146C9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057037" y="2395565"/>
            <a:ext cx="1800000" cy="1800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324023AF-AB97-4B60-86FA-5DC8DA1B5C4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27752" y="471129"/>
            <a:ext cx="1800000" cy="1800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210F231-568A-4348-B33F-9EBB4A5CF9E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57037" y="471129"/>
            <a:ext cx="1800000" cy="180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</p:spTree>
    <p:extLst>
      <p:ext uri="{BB962C8B-B14F-4D97-AF65-F5344CB8AC3E}">
        <p14:creationId xmlns:p14="http://schemas.microsoft.com/office/powerpoint/2010/main" val="327532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04912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9" cy="667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9A41AC-399F-4B25-A28A-F7679843C3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Caption">
            <a:extLst>
              <a:ext uri="{FF2B5EF4-FFF2-40B4-BE49-F238E27FC236}">
                <a16:creationId xmlns:a16="http://schemas.microsoft.com/office/drawing/2014/main" id="{E1C65CF6-B529-468F-B46C-1D1C2E71A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845FB-DCB7-4844-B346-98986AD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CC9B96F-1A0A-4B16-BDF7-48B289CD53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7081-42C5-4F4E-8A26-E7788CCF4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620000"/>
            <a:ext cx="114732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8FCAA-94B1-47BD-AD46-123D3404BB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11CEA-C130-40E5-A858-8D4FE6E58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/>
              <a:t>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019460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5580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3200" y="1620000"/>
            <a:ext cx="5580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F9123-1F0C-4BD2-8233-FEE5B2A466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E8981-59A6-4480-80A6-5619C22017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ED074E-AB07-44D1-8B4E-189EAEF798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D44B-9877-40D1-B788-EE3BFD57C5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/>
              <a:t>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5892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/>
              <a:t>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2796218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4C608-40B1-4030-A28D-5B74BC98ADCE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/>
              <a:t>1</a:t>
            </a:r>
            <a:endParaRPr lang="en-ZA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2481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/>
              <a:t>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5912784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42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/>
              <a:t>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110674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772C379-9A7C-4C87-A116-CBE9F58B04C5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/>
              <a:t>1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496891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r>
              <a:rPr lang="en-ZA"/>
              <a:t>1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463A9F-6DD4-4AB6-8003-63F1891DAA16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70EDD8-A758-414C-A868-B8696822F3AA}"/>
              </a:ext>
            </a:extLst>
          </p:cNvPr>
          <p:cNvSpPr/>
          <p:nvPr userDrawn="1"/>
        </p:nvSpPr>
        <p:spPr>
          <a:xfrm>
            <a:off x="7804351" y="6678000"/>
            <a:ext cx="3789833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r>
              <a:rPr lang="en-ZA" sz="1000" noProof="1">
                <a:latin typeface="+mn-lt"/>
              </a:rPr>
              <a:t>Pankaj Sharma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57F228-B82F-4307-8709-CC1DA68E0791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3541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1" r:id="rId14"/>
    <p:sldLayoutId id="2147483722" r:id="rId15"/>
    <p:sldLayoutId id="2147483725" r:id="rId16"/>
    <p:sldLayoutId id="2147483657" r:id="rId17"/>
    <p:sldLayoutId id="2147483660" r:id="rId18"/>
    <p:sldLayoutId id="2147483650" r:id="rId19"/>
    <p:sldLayoutId id="2147483652" r:id="rId20"/>
    <p:sldLayoutId id="2147483655" r:id="rId2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 descr="vertical line">
            <a:extLst>
              <a:ext uri="{FF2B5EF4-FFF2-40B4-BE49-F238E27FC236}">
                <a16:creationId xmlns:a16="http://schemas.microsoft.com/office/drawing/2014/main" id="{1B17638D-56AE-48AD-96C8-EE46229C744C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938D3A9-5B44-49DE-9C40-E6F50F29E6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107" r="6107"/>
          <a:stretch>
            <a:fillRect/>
          </a:stretch>
        </p:blipFill>
        <p:spPr/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Pankaj Sharma</a:t>
            </a:r>
            <a:endParaRPr lang="en-ZA" noProof="1"/>
          </a:p>
        </p:txBody>
      </p: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85405-3B77-4677-BEA0-8D1EA2D180F4}"/>
              </a:ext>
            </a:extLst>
          </p:cNvPr>
          <p:cNvSpPr txBox="1"/>
          <p:nvPr/>
        </p:nvSpPr>
        <p:spPr>
          <a:xfrm>
            <a:off x="8073391" y="2105561"/>
            <a:ext cx="40648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Leak Prediction in </a:t>
            </a:r>
          </a:p>
          <a:p>
            <a:r>
              <a:rPr lang="en-US" sz="4000" dirty="0">
                <a:solidFill>
                  <a:schemeClr val="bg1"/>
                </a:solidFill>
              </a:rPr>
              <a:t>Pipeline</a:t>
            </a:r>
            <a:r>
              <a:rPr 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title"/>
          </p:nvPr>
        </p:nvSpPr>
        <p:spPr>
          <a:xfrm>
            <a:off x="415600" y="30761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-US" dirty="0"/>
              <a:t>LOGISTIC REGRESSION CONFUSION MATRIX</a:t>
            </a:r>
            <a:endParaRPr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7FA120-ECEA-46D2-A001-9BF8CEFD6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75" y="1691200"/>
            <a:ext cx="5131969" cy="386168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DF47179-B042-4F0A-BD5F-458CD00B6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0640" y="1691200"/>
            <a:ext cx="356616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Accuracy: 0.723404255319149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81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00" cy="49237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More features </a:t>
            </a:r>
            <a:r>
              <a:rPr lang="en-US" dirty="0"/>
              <a:t>are </a:t>
            </a:r>
            <a:r>
              <a:rPr lang="en" dirty="0"/>
              <a:t>require</a:t>
            </a:r>
            <a:r>
              <a:rPr lang="en-US" dirty="0"/>
              <a:t>d</a:t>
            </a:r>
            <a:r>
              <a:rPr lang="en" dirty="0"/>
              <a:t> for robust prediction such as:</a:t>
            </a:r>
          </a:p>
          <a:p>
            <a:pPr lvl="1" indent="-457189">
              <a:spcBef>
                <a:spcPts val="0"/>
              </a:spcBef>
              <a:buSzPts val="1800"/>
              <a:buChar char="●"/>
            </a:pPr>
            <a:r>
              <a:rPr lang="en-US" dirty="0"/>
              <a:t>Age of pipe</a:t>
            </a:r>
          </a:p>
          <a:p>
            <a:pPr lvl="1" indent="-457189">
              <a:spcBef>
                <a:spcPts val="0"/>
              </a:spcBef>
              <a:buSzPts val="1800"/>
              <a:buChar char="●"/>
            </a:pPr>
            <a:r>
              <a:rPr lang="en-US" dirty="0"/>
              <a:t>Temperature and Pressure drop</a:t>
            </a:r>
          </a:p>
          <a:p>
            <a:pPr lvl="1" indent="-457189">
              <a:spcBef>
                <a:spcPts val="0"/>
              </a:spcBef>
              <a:buSzPts val="1800"/>
              <a:buChar char="●"/>
            </a:pPr>
            <a:r>
              <a:rPr lang="en-US" dirty="0"/>
              <a:t>Steam Quality</a:t>
            </a:r>
          </a:p>
          <a:p>
            <a:pPr marL="152396" indent="0">
              <a:buNone/>
            </a:pPr>
            <a:endParaRPr lang="en" dirty="0"/>
          </a:p>
          <a:p>
            <a:r>
              <a:rPr lang="en-US" dirty="0"/>
              <a:t>The following features appear to have the most influence on a leak prediction in steam pipelines:</a:t>
            </a:r>
          </a:p>
          <a:p>
            <a:pPr lvl="1" indent="-457189">
              <a:spcBef>
                <a:spcPts val="0"/>
              </a:spcBef>
              <a:buSzPts val="1800"/>
              <a:buChar char="●"/>
            </a:pPr>
            <a:r>
              <a:rPr lang="en-US" dirty="0"/>
              <a:t>Pipe size</a:t>
            </a:r>
          </a:p>
          <a:p>
            <a:pPr lvl="1" indent="-457189">
              <a:spcBef>
                <a:spcPts val="0"/>
              </a:spcBef>
              <a:buSzPts val="1800"/>
              <a:buChar char="●"/>
            </a:pPr>
            <a:r>
              <a:rPr lang="en-US" dirty="0"/>
              <a:t>Main Size</a:t>
            </a:r>
          </a:p>
          <a:p>
            <a:pPr lvl="1" indent="-457189">
              <a:spcBef>
                <a:spcPts val="0"/>
              </a:spcBef>
              <a:buSzPts val="1800"/>
              <a:buChar char="●"/>
            </a:pPr>
            <a:r>
              <a:rPr lang="en-US" dirty="0"/>
              <a:t>Pipe length from high point</a:t>
            </a:r>
          </a:p>
          <a:p>
            <a:pPr lvl="1" indent="-457189">
              <a:spcBef>
                <a:spcPts val="0"/>
              </a:spcBef>
              <a:buSzPts val="1800"/>
              <a:buChar char="●"/>
            </a:pPr>
            <a:r>
              <a:rPr lang="en-US" dirty="0"/>
              <a:t>Condensate generate lb./hr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415600" y="397641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r>
              <a:rPr lang="en" dirty="0"/>
              <a:t>Conclusions and </a:t>
            </a:r>
            <a:r>
              <a:rPr lang="en-US" dirty="0"/>
              <a:t>l</a:t>
            </a:r>
            <a:r>
              <a:rPr lang="en" dirty="0"/>
              <a:t>essons learned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descr="neutron icon">
            <a:extLst>
              <a:ext uri="{FF2B5EF4-FFF2-40B4-BE49-F238E27FC236}">
                <a16:creationId xmlns:a16="http://schemas.microsoft.com/office/drawing/2014/main" id="{F0F12597-AABE-455F-AE27-B788519B204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pic>
        <p:nvPicPr>
          <p:cNvPr id="8" name="Picture Placeholder 7" descr="girl with pigtails raising her hand with chalkboard in background">
            <a:extLst>
              <a:ext uri="{FF2B5EF4-FFF2-40B4-BE49-F238E27FC236}">
                <a16:creationId xmlns:a16="http://schemas.microsoft.com/office/drawing/2014/main" id="{A8A29F18-9B4E-4798-8043-A88568C47F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" r="34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23033-2528-4D88-8804-06C90619D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ZA" noProof="1"/>
              <a:t>Pankaj Sharma</a:t>
            </a:r>
          </a:p>
        </p:txBody>
      </p: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4" name="Straight Connector 13" descr="vertical line">
            <a:extLst>
              <a:ext uri="{FF2B5EF4-FFF2-40B4-BE49-F238E27FC236}">
                <a16:creationId xmlns:a16="http://schemas.microsoft.com/office/drawing/2014/main" id="{61DCE69A-183E-4D92-928A-CEE76B9E5241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9D64284B-6ED8-45E0-B3E6-BA2B52037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301" y="2194484"/>
            <a:ext cx="3759807" cy="154781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4800" dirty="0"/>
              <a:t>Thank  </a:t>
            </a:r>
            <a:br>
              <a:rPr lang="en-US" sz="4800" dirty="0"/>
            </a:br>
            <a:r>
              <a:rPr lang="en-US" sz="480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7945" y="1731450"/>
            <a:ext cx="5030269" cy="4555050"/>
          </a:xfrm>
        </p:spPr>
        <p:txBody>
          <a:bodyPr>
            <a:normAutofit/>
          </a:bodyPr>
          <a:lstStyle/>
          <a:p>
            <a:pPr marL="606425" lvl="1" indent="-342900">
              <a:lnSpc>
                <a:spcPct val="110000"/>
              </a:lnSpc>
            </a:pPr>
            <a:endParaRPr lang="en-US" sz="2000" dirty="0">
              <a:solidFill>
                <a:prstClr val="black"/>
              </a:solidFill>
            </a:endParaRPr>
          </a:p>
          <a:p>
            <a:pPr marL="606425" lvl="1" indent="-342900">
              <a:lnSpc>
                <a:spcPct val="110000"/>
              </a:lnSpc>
            </a:pPr>
            <a:endParaRPr lang="en-US" sz="2000" dirty="0">
              <a:solidFill>
                <a:prstClr val="black"/>
              </a:solidFill>
            </a:endParaRPr>
          </a:p>
          <a:p>
            <a:pPr marL="606425" lvl="1" indent="-342900">
              <a:lnSpc>
                <a:spcPct val="110000"/>
              </a:lnSpc>
            </a:pPr>
            <a:endParaRPr lang="en-ZA" dirty="0"/>
          </a:p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758922" y="6217920"/>
            <a:ext cx="365760" cy="365760"/>
          </a:xfrm>
        </p:spPr>
        <p:txBody>
          <a:bodyPr/>
          <a:lstStyle/>
          <a:p>
            <a:fld id="{058DB212-BFA2-403F-85EF-DFD3FF6D973A}" type="slidenum">
              <a:rPr lang="en-ZA" smtClean="0"/>
              <a:t>2</a:t>
            </a:fld>
            <a:endParaRPr lang="en-ZA" dirty="0"/>
          </a:p>
        </p:txBody>
      </p:sp>
      <p:sp>
        <p:nvSpPr>
          <p:cNvPr id="7" name="Google Shape;79;p16">
            <a:extLst>
              <a:ext uri="{FF2B5EF4-FFF2-40B4-BE49-F238E27FC236}">
                <a16:creationId xmlns:a16="http://schemas.microsoft.com/office/drawing/2014/main" id="{DCB14249-BCE4-4870-B930-5315D44C86B3}"/>
              </a:ext>
            </a:extLst>
          </p:cNvPr>
          <p:cNvSpPr txBox="1">
            <a:spLocks/>
          </p:cNvSpPr>
          <p:nvPr/>
        </p:nvSpPr>
        <p:spPr bwMode="black">
          <a:xfrm>
            <a:off x="415600" y="260550"/>
            <a:ext cx="11360800" cy="7636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chemeClr val="dk1"/>
              </a:buClr>
              <a:buSzPts val="1100"/>
            </a:pPr>
            <a:r>
              <a:rPr lang="en-ZA"/>
              <a:t>INTRODUCTION</a:t>
            </a:r>
            <a:endParaRPr lang="en-US" dirty="0"/>
          </a:p>
        </p:txBody>
      </p:sp>
      <p:pic>
        <p:nvPicPr>
          <p:cNvPr id="8" name="Content Placeholder 14">
            <a:extLst>
              <a:ext uri="{FF2B5EF4-FFF2-40B4-BE49-F238E27FC236}">
                <a16:creationId xmlns:a16="http://schemas.microsoft.com/office/drawing/2014/main" id="{25CB1B35-500C-44A3-8DE7-6A488675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531" y="1798143"/>
            <a:ext cx="5965549" cy="39670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7B927C-147E-430D-AF5F-C2A17732E441}"/>
              </a:ext>
            </a:extLst>
          </p:cNvPr>
          <p:cNvSpPr/>
          <p:nvPr/>
        </p:nvSpPr>
        <p:spPr>
          <a:xfrm>
            <a:off x="843280" y="1798143"/>
            <a:ext cx="4419600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Corrosion (FAC) is a pervasive problem in industrial pipelines (oil, gas, steam, water etc.)</a:t>
            </a:r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It has caused accidents with serious injury or death in several steam pipelines, including nuclear power system as well as fossil-fired power plants.</a:t>
            </a:r>
          </a:p>
        </p:txBody>
      </p:sp>
    </p:spTree>
    <p:extLst>
      <p:ext uri="{BB962C8B-B14F-4D97-AF65-F5344CB8AC3E}">
        <p14:creationId xmlns:p14="http://schemas.microsoft.com/office/powerpoint/2010/main" val="2090072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eamVideo">
            <a:hlinkClick r:id="" action="ppaction://media"/>
            <a:extLst>
              <a:ext uri="{FF2B5EF4-FFF2-40B4-BE49-F238E27FC236}">
                <a16:creationId xmlns:a16="http://schemas.microsoft.com/office/drawing/2014/main" id="{08D354F8-D923-4ED1-A8CD-937B260D0BF0}"/>
              </a:ext>
            </a:extLst>
          </p:cNvPr>
          <p:cNvPicPr>
            <a:picLocks noGrp="1" noChangeAspect="1"/>
          </p:cNvPicPr>
          <p:nvPr>
            <p:ph type="media"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0084" y="1482795"/>
            <a:ext cx="4491831" cy="473512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707AB002-C4F6-4161-B852-52188657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7" name="Google Shape;79;p16">
            <a:extLst>
              <a:ext uri="{FF2B5EF4-FFF2-40B4-BE49-F238E27FC236}">
                <a16:creationId xmlns:a16="http://schemas.microsoft.com/office/drawing/2014/main" id="{5C9F3AEE-69E3-4155-9405-8C0EFB8A32E0}"/>
              </a:ext>
            </a:extLst>
          </p:cNvPr>
          <p:cNvSpPr txBox="1">
            <a:spLocks/>
          </p:cNvSpPr>
          <p:nvPr/>
        </p:nvSpPr>
        <p:spPr bwMode="black">
          <a:xfrm>
            <a:off x="415600" y="313348"/>
            <a:ext cx="11360800" cy="7636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chemeClr val="dk1"/>
              </a:buClr>
              <a:buSzPts val="1100"/>
            </a:pPr>
            <a:r>
              <a:rPr lang="en-ZA" dirty="0"/>
              <a:t>WATER HAMMER INCIDENT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364" y="1448550"/>
            <a:ext cx="6992936" cy="4500000"/>
          </a:xfrm>
        </p:spPr>
        <p:txBody>
          <a:bodyPr/>
          <a:lstStyle/>
          <a:p>
            <a:pPr marL="263525" lvl="1" indent="0"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263525" lvl="1" indent="0"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606425" lvl="1" indent="-342900">
              <a:buFont typeface="+mj-lt"/>
              <a:buAutoNum type="arabicPeriod"/>
            </a:pPr>
            <a:endParaRPr lang="en-ZA" dirty="0"/>
          </a:p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t>4</a:t>
            </a:fld>
            <a:endParaRPr lang="en-ZA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882491-8972-4CB3-8AA3-C71C83F2135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21214" r="21214"/>
          <a:stretch>
            <a:fillRect/>
          </a:stretch>
        </p:blipFill>
        <p:spPr>
          <a:xfrm>
            <a:off x="9265041" y="2523876"/>
            <a:ext cx="2566595" cy="2578648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36B1793-C316-4E9F-9D64-CD80B150396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9899" r="9899"/>
          <a:stretch>
            <a:fillRect/>
          </a:stretch>
        </p:blipFill>
        <p:spPr>
          <a:xfrm>
            <a:off x="4745321" y="1624066"/>
            <a:ext cx="4194364" cy="4495934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79A7DEF-3806-4A57-B3C4-7FC8ACF595B1}"/>
              </a:ext>
            </a:extLst>
          </p:cNvPr>
          <p:cNvSpPr/>
          <p:nvPr/>
        </p:nvSpPr>
        <p:spPr>
          <a:xfrm>
            <a:off x="581565" y="12771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ZA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F05EBD-50EA-48CB-9AE6-40CD5930A311}"/>
              </a:ext>
            </a:extLst>
          </p:cNvPr>
          <p:cNvSpPr/>
          <p:nvPr/>
        </p:nvSpPr>
        <p:spPr>
          <a:xfrm>
            <a:off x="4745321" y="2216151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ZA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2B525E-A13B-417B-B649-7936E2328174}"/>
              </a:ext>
            </a:extLst>
          </p:cNvPr>
          <p:cNvSpPr/>
          <p:nvPr/>
        </p:nvSpPr>
        <p:spPr>
          <a:xfrm>
            <a:off x="9265041" y="2180976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ZA" sz="12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2D47A-4B32-4F2E-8760-D6361CF0059C}"/>
              </a:ext>
            </a:extLst>
          </p:cNvPr>
          <p:cNvSpPr/>
          <p:nvPr/>
        </p:nvSpPr>
        <p:spPr>
          <a:xfrm>
            <a:off x="784838" y="6061167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ZA" sz="1200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928C298-2A09-4FAF-AA18-12D23C7806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2687" r="22687"/>
          <a:stretch>
            <a:fillRect/>
          </a:stretch>
        </p:blipFill>
        <p:spPr>
          <a:xfrm>
            <a:off x="1127738" y="3830373"/>
            <a:ext cx="2570427" cy="2570427"/>
          </a:xfrm>
        </p:spPr>
      </p:pic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1764D72C-3F6D-4337-B6D6-E93472E96C4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tretch>
            <a:fillRect/>
          </a:stretch>
        </p:blipFill>
        <p:spPr>
          <a:xfrm>
            <a:off x="581565" y="1599402"/>
            <a:ext cx="3657079" cy="2080120"/>
          </a:xfr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4BFC349-6118-4930-AF87-55A5C8101F0E}"/>
              </a:ext>
            </a:extLst>
          </p:cNvPr>
          <p:cNvSpPr/>
          <p:nvPr/>
        </p:nvSpPr>
        <p:spPr>
          <a:xfrm>
            <a:off x="4745321" y="5718267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ZA" sz="1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0EB8620-7584-4EF5-A441-F94B7A2356CB}"/>
              </a:ext>
            </a:extLst>
          </p:cNvPr>
          <p:cNvSpPr/>
          <p:nvPr/>
        </p:nvSpPr>
        <p:spPr>
          <a:xfrm>
            <a:off x="4745321" y="3910900"/>
            <a:ext cx="342900" cy="342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ZA" sz="12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" name="Google Shape;79;p16">
            <a:extLst>
              <a:ext uri="{FF2B5EF4-FFF2-40B4-BE49-F238E27FC236}">
                <a16:creationId xmlns:a16="http://schemas.microsoft.com/office/drawing/2014/main" id="{E118360D-91CB-4C6A-B41F-C71B0BF195AC}"/>
              </a:ext>
            </a:extLst>
          </p:cNvPr>
          <p:cNvSpPr txBox="1">
            <a:spLocks/>
          </p:cNvSpPr>
          <p:nvPr/>
        </p:nvSpPr>
        <p:spPr bwMode="black">
          <a:xfrm>
            <a:off x="415600" y="313348"/>
            <a:ext cx="11360800" cy="7636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chemeClr val="dk1"/>
              </a:buClr>
              <a:buSzPts val="1100"/>
            </a:pPr>
            <a:r>
              <a:rPr lang="en-ZA" dirty="0"/>
              <a:t>Mechanism of steam Pipe RUPTURE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8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600" y="1186620"/>
            <a:ext cx="11271575" cy="4500000"/>
          </a:xfrm>
        </p:spPr>
        <p:txBody>
          <a:bodyPr>
            <a:normAutofit/>
          </a:bodyPr>
          <a:lstStyle/>
          <a:p>
            <a:pPr marL="263525" lvl="1" indent="0">
              <a:buNone/>
            </a:pPr>
            <a:r>
              <a:rPr lang="en-US" sz="1800" dirty="0">
                <a:solidFill>
                  <a:prstClr val="black"/>
                </a:solidFill>
              </a:rPr>
              <a:t>Dataset_1=      1582</a:t>
            </a:r>
            <a:r>
              <a:rPr lang="en-US" sz="1800" dirty="0"/>
              <a:t> observations   ×   24 features (messy data of pipe sections with known and unknown leaks)</a:t>
            </a:r>
          </a:p>
          <a:p>
            <a:pPr marL="263525" lvl="1" indent="0">
              <a:buNone/>
            </a:pPr>
            <a:r>
              <a:rPr lang="en-US" sz="1800" dirty="0"/>
              <a:t>Dataset_2=	  94  observations     x   26 features  (data of pipe sections with known leaks)</a:t>
            </a:r>
          </a:p>
          <a:p>
            <a:pPr marL="606425" lvl="1" indent="-342900">
              <a:lnSpc>
                <a:spcPct val="110000"/>
              </a:lnSpc>
            </a:pPr>
            <a:endParaRPr lang="en-US" sz="2000" dirty="0">
              <a:solidFill>
                <a:prstClr val="black"/>
              </a:solidFill>
            </a:endParaRPr>
          </a:p>
          <a:p>
            <a:pPr marL="606425" lvl="1" indent="-342900">
              <a:lnSpc>
                <a:spcPct val="110000"/>
              </a:lnSpc>
            </a:pPr>
            <a:endParaRPr lang="en-US" sz="2000" dirty="0">
              <a:solidFill>
                <a:prstClr val="black"/>
              </a:solidFill>
            </a:endParaRPr>
          </a:p>
          <a:p>
            <a:pPr marL="606425" lvl="1" indent="-342900">
              <a:lnSpc>
                <a:spcPct val="110000"/>
              </a:lnSpc>
            </a:pPr>
            <a:endParaRPr lang="en-ZA" dirty="0"/>
          </a:p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t>5</a:t>
            </a:fld>
            <a:endParaRPr lang="en-ZA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3DE744E-0AB3-463B-84E1-1B3420CB1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39549"/>
              </p:ext>
            </p:extLst>
          </p:nvPr>
        </p:nvGraphicFramePr>
        <p:xfrm>
          <a:off x="1067318" y="2172001"/>
          <a:ext cx="2782151" cy="415797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82151">
                  <a:extLst>
                    <a:ext uri="{9D8B030D-6E8A-4147-A177-3AD203B41FA5}">
                      <a16:colId xmlns:a16="http://schemas.microsoft.com/office/drawing/2014/main" val="1022151793"/>
                    </a:ext>
                  </a:extLst>
                </a:gridCol>
              </a:tblGrid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Features: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2275142782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TID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2118915268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Structure 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1678118550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High Point 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174274416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Design Type</a:t>
                      </a: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3613027924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Location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3054618294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Pipe 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3143342034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Depth of Pipe from High Point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2083797307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Btu/</a:t>
                      </a:r>
                      <a:r>
                        <a:rPr lang="en-US" sz="1400" u="none" strike="noStrike" dirty="0" err="1">
                          <a:effectLst/>
                        </a:rPr>
                        <a:t>hr</a:t>
                      </a:r>
                      <a:r>
                        <a:rPr lang="en-US" sz="1400" u="none" strike="noStrike" dirty="0">
                          <a:effectLst/>
                        </a:rPr>
                        <a:t>-ft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2313901574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Length of Pipe from High Point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2814877242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Heat Loss High Point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470336231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Condensate Generation </a:t>
                      </a:r>
                      <a:r>
                        <a:rPr lang="en-US" sz="1400" u="none" strike="noStrike" dirty="0" err="1">
                          <a:effectLst/>
                        </a:rPr>
                        <a:t>lb</a:t>
                      </a:r>
                      <a:r>
                        <a:rPr lang="en-US" sz="1400" u="none" strike="noStrike" dirty="0">
                          <a:effectLst/>
                        </a:rPr>
                        <a:t>/hr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3141386718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Main Size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2289735711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Pipe Area </a:t>
                      </a:r>
                      <a:r>
                        <a:rPr lang="en-US" sz="1400" u="none" strike="noStrike" dirty="0" err="1">
                          <a:effectLst/>
                        </a:rPr>
                        <a:t>Sq.ft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2253080779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Fill Time (min)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1061419479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Route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2674548952"/>
                  </a:ext>
                </a:extLst>
              </a:tr>
              <a:tr h="217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Stop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136228268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Point Type</a:t>
                      </a: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1709600755"/>
                  </a:ext>
                </a:extLst>
              </a:tr>
              <a:tr h="2047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Removal Date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81" marR="5481" marT="5481" marB="0" anchor="b"/>
                </a:tc>
                <a:extLst>
                  <a:ext uri="{0D108BD9-81ED-4DB2-BD59-A6C34878D82A}">
                    <a16:rowId xmlns:a16="http://schemas.microsoft.com/office/drawing/2014/main" val="498779339"/>
                  </a:ext>
                </a:extLst>
              </a:tr>
            </a:tbl>
          </a:graphicData>
        </a:graphic>
      </p:graphicFrame>
      <p:pic>
        <p:nvPicPr>
          <p:cNvPr id="56" name="Picture 55" descr="A close up of a device&#10;&#10;Description automatically generated">
            <a:extLst>
              <a:ext uri="{FF2B5EF4-FFF2-40B4-BE49-F238E27FC236}">
                <a16:creationId xmlns:a16="http://schemas.microsoft.com/office/drawing/2014/main" id="{723DFA13-1E86-4787-A497-DE3149C70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419" y="2446533"/>
            <a:ext cx="5605463" cy="3608917"/>
          </a:xfrm>
          <a:prstGeom prst="rect">
            <a:avLst/>
          </a:prstGeom>
        </p:spPr>
      </p:pic>
      <p:sp>
        <p:nvSpPr>
          <p:cNvPr id="7" name="Google Shape;79;p16">
            <a:extLst>
              <a:ext uri="{FF2B5EF4-FFF2-40B4-BE49-F238E27FC236}">
                <a16:creationId xmlns:a16="http://schemas.microsoft.com/office/drawing/2014/main" id="{DCB14249-BCE4-4870-B930-5315D44C86B3}"/>
              </a:ext>
            </a:extLst>
          </p:cNvPr>
          <p:cNvSpPr txBox="1">
            <a:spLocks/>
          </p:cNvSpPr>
          <p:nvPr/>
        </p:nvSpPr>
        <p:spPr bwMode="black">
          <a:xfrm>
            <a:off x="415600" y="260550"/>
            <a:ext cx="11360800" cy="7636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schemeClr val="dk1"/>
              </a:buClr>
              <a:buSzPts val="1100"/>
            </a:pPr>
            <a:r>
              <a:rPr lang="en-ZA" dirty="0"/>
              <a:t>Nuclear Plant PIPELINE Dataset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57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415600" y="2905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buClr>
                <a:schemeClr val="dk1"/>
              </a:buClr>
              <a:buSzPts val="1100"/>
            </a:pPr>
            <a:r>
              <a:rPr lang="en" dirty="0"/>
              <a:t>Data </a:t>
            </a:r>
            <a:r>
              <a:rPr lang="en-US" dirty="0"/>
              <a:t>c</a:t>
            </a:r>
            <a:r>
              <a:rPr lang="en" dirty="0"/>
              <a:t>leaning </a:t>
            </a:r>
            <a:r>
              <a:rPr lang="en-US" dirty="0"/>
              <a:t>and FEATURE ENGINEERING</a:t>
            </a:r>
            <a:endParaRPr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415600" y="1228725"/>
            <a:ext cx="11360800" cy="512915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lang="en" sz="1867" dirty="0">
              <a:solidFill>
                <a:schemeClr val="dk1"/>
              </a:solidFill>
            </a:endParaRPr>
          </a:p>
          <a:p>
            <a:pPr marL="0" indent="0">
              <a:buNone/>
            </a:pPr>
            <a:endParaRPr lang="en" sz="1867" dirty="0">
              <a:solidFill>
                <a:schemeClr val="dk1"/>
              </a:solidFill>
            </a:endParaRPr>
          </a:p>
          <a:p>
            <a:pPr indent="-423323">
              <a:buClr>
                <a:schemeClr val="dk1"/>
              </a:buClr>
              <a:buSzPts val="1400"/>
            </a:pPr>
            <a:r>
              <a:rPr lang="en" sz="2000" dirty="0">
                <a:solidFill>
                  <a:schemeClr val="dk1"/>
                </a:solidFill>
              </a:rPr>
              <a:t>Impute</a:t>
            </a:r>
            <a:r>
              <a:rPr lang="en-US" sz="2000" dirty="0">
                <a:solidFill>
                  <a:schemeClr val="dk1"/>
                </a:solidFill>
              </a:rPr>
              <a:t>d</a:t>
            </a:r>
            <a:r>
              <a:rPr lang="en" sz="20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dk1"/>
                </a:solidFill>
              </a:rPr>
              <a:t>missing values </a:t>
            </a:r>
            <a:r>
              <a:rPr lang="en" sz="2000" dirty="0">
                <a:solidFill>
                  <a:schemeClr val="dk1"/>
                </a:solidFill>
              </a:rPr>
              <a:t>using </a:t>
            </a:r>
            <a:r>
              <a:rPr lang="en-US" sz="2000" dirty="0">
                <a:solidFill>
                  <a:schemeClr val="dk1"/>
                </a:solidFill>
              </a:rPr>
              <a:t>Thermodynamic calculations.</a:t>
            </a:r>
            <a:endParaRPr lang="en" sz="2000" dirty="0">
              <a:solidFill>
                <a:schemeClr val="dk1"/>
              </a:solidFill>
            </a:endParaRPr>
          </a:p>
          <a:p>
            <a:pPr indent="-423323">
              <a:buClr>
                <a:schemeClr val="dk1"/>
              </a:buClr>
              <a:buSzPts val="1400"/>
            </a:pPr>
            <a:endParaRPr lang="en" sz="2000" dirty="0">
              <a:solidFill>
                <a:schemeClr val="dk1"/>
              </a:solidFill>
            </a:endParaRPr>
          </a:p>
          <a:p>
            <a:pPr indent="-423323">
              <a:buClr>
                <a:schemeClr val="dk1"/>
              </a:buClr>
              <a:buSzPts val="1400"/>
            </a:pPr>
            <a:r>
              <a:rPr lang="en" sz="2000" dirty="0">
                <a:solidFill>
                  <a:schemeClr val="dk1"/>
                </a:solidFill>
              </a:rPr>
              <a:t>Chang</a:t>
            </a:r>
            <a:r>
              <a:rPr lang="en-US" sz="2000" dirty="0">
                <a:solidFill>
                  <a:schemeClr val="dk1"/>
                </a:solidFill>
              </a:rPr>
              <a:t>ed</a:t>
            </a:r>
            <a:r>
              <a:rPr lang="en" sz="2000" dirty="0">
                <a:solidFill>
                  <a:schemeClr val="dk1"/>
                </a:solidFill>
              </a:rPr>
              <a:t> categorical </a:t>
            </a:r>
            <a:r>
              <a:rPr lang="en-US" sz="2000" dirty="0">
                <a:solidFill>
                  <a:schemeClr val="dk1"/>
                </a:solidFill>
              </a:rPr>
              <a:t>features</a:t>
            </a:r>
            <a:r>
              <a:rPr lang="en" sz="2000" dirty="0">
                <a:solidFill>
                  <a:schemeClr val="dk1"/>
                </a:solidFill>
              </a:rPr>
              <a:t> into numerical scale values </a:t>
            </a:r>
            <a:r>
              <a:rPr lang="en-US" sz="2000" dirty="0">
                <a:solidFill>
                  <a:schemeClr val="dk1"/>
                </a:solidFill>
              </a:rPr>
              <a:t>using One Hot Encoding</a:t>
            </a:r>
            <a:r>
              <a:rPr lang="en" sz="2000" dirty="0">
                <a:solidFill>
                  <a:schemeClr val="dk1"/>
                </a:solidFill>
              </a:rPr>
              <a:t>.</a:t>
            </a:r>
          </a:p>
          <a:p>
            <a:pPr indent="-423323">
              <a:buClr>
                <a:schemeClr val="dk1"/>
              </a:buClr>
              <a:buSzPts val="1400"/>
            </a:pPr>
            <a:endParaRPr lang="en" sz="2000" dirty="0">
              <a:solidFill>
                <a:schemeClr val="dk1"/>
              </a:solidFill>
            </a:endParaRPr>
          </a:p>
          <a:p>
            <a:pPr indent="-423323">
              <a:buClr>
                <a:schemeClr val="dk1"/>
              </a:buClr>
              <a:buSzPts val="1400"/>
            </a:pPr>
            <a:r>
              <a:rPr lang="en-US" sz="2000" dirty="0">
                <a:solidFill>
                  <a:schemeClr val="dk1"/>
                </a:solidFill>
              </a:rPr>
              <a:t>Separated known leak (dataset_2) observations from dataset_1</a:t>
            </a:r>
          </a:p>
          <a:p>
            <a:pPr marL="186262" indent="0">
              <a:buClr>
                <a:schemeClr val="dk1"/>
              </a:buClr>
              <a:buSzPts val="1400"/>
              <a:buNone/>
            </a:pPr>
            <a:endParaRPr lang="en-US" sz="2000" dirty="0">
              <a:solidFill>
                <a:schemeClr val="dk1"/>
              </a:solidFill>
            </a:endParaRPr>
          </a:p>
          <a:p>
            <a:pPr indent="-423323">
              <a:buClr>
                <a:schemeClr val="dk1"/>
              </a:buClr>
              <a:buSzPts val="1400"/>
            </a:pPr>
            <a:r>
              <a:rPr lang="en-US" sz="2000" dirty="0">
                <a:solidFill>
                  <a:schemeClr val="dk1"/>
                </a:solidFill>
              </a:rPr>
              <a:t>Dropped columns (TID, </a:t>
            </a:r>
            <a:r>
              <a:rPr lang="en-US" sz="1800" dirty="0">
                <a:solidFill>
                  <a:schemeClr val="dk1"/>
                </a:solidFill>
              </a:rPr>
              <a:t>Location, Structure ID, Stop, Route etc.)</a:t>
            </a:r>
          </a:p>
          <a:p>
            <a:pPr indent="-423323">
              <a:buClr>
                <a:schemeClr val="dk1"/>
              </a:buClr>
              <a:buSzPts val="1400"/>
            </a:pPr>
            <a:endParaRPr lang="en-US" sz="2000" dirty="0">
              <a:solidFill>
                <a:schemeClr val="dk1"/>
              </a:solidFill>
            </a:endParaRPr>
          </a:p>
          <a:p>
            <a:pPr marL="186262" indent="0">
              <a:buClr>
                <a:schemeClr val="dk1"/>
              </a:buClr>
              <a:buSzPts val="1400"/>
              <a:buNone/>
            </a:pPr>
            <a:endParaRPr lang="en-US" sz="1867" dirty="0">
              <a:solidFill>
                <a:schemeClr val="dk1"/>
              </a:solidFill>
            </a:endParaRPr>
          </a:p>
          <a:p>
            <a:pPr indent="0">
              <a:buNone/>
            </a:pPr>
            <a:endParaRPr lang="en-US" sz="1867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1AFB-5493-4F97-9BBC-01DD72BA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671" y="293098"/>
            <a:ext cx="11360800" cy="763600"/>
          </a:xfrm>
        </p:spPr>
        <p:txBody>
          <a:bodyPr/>
          <a:lstStyle/>
          <a:p>
            <a:pPr algn="l"/>
            <a:r>
              <a:rPr lang="en-US" dirty="0"/>
              <a:t>CORRELATION  AND FEATURE IMPORTANCE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79513-4041-49DE-B063-DC3F86E6FCBF}"/>
              </a:ext>
            </a:extLst>
          </p:cNvPr>
          <p:cNvSpPr txBox="1"/>
          <p:nvPr/>
        </p:nvSpPr>
        <p:spPr>
          <a:xfrm>
            <a:off x="1294611" y="1859890"/>
            <a:ext cx="17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C5FD1-9D3E-44DB-B449-F6D6B535816B}"/>
              </a:ext>
            </a:extLst>
          </p:cNvPr>
          <p:cNvSpPr txBox="1"/>
          <p:nvPr/>
        </p:nvSpPr>
        <p:spPr>
          <a:xfrm>
            <a:off x="5229773" y="1859890"/>
            <a:ext cx="1617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Forest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380338-7261-4988-9812-ED9D0F10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71" y="2505074"/>
            <a:ext cx="3523164" cy="29358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B8FF30-FD60-4978-9462-8691E8DE442A}"/>
              </a:ext>
            </a:extLst>
          </p:cNvPr>
          <p:cNvSpPr/>
          <p:nvPr/>
        </p:nvSpPr>
        <p:spPr>
          <a:xfrm>
            <a:off x="8896568" y="1859890"/>
            <a:ext cx="1970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D1BA03-24D5-49BD-BDF0-4222EA2FA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505074"/>
            <a:ext cx="3608071" cy="293581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0E9F8-F9CC-4C9A-9CBB-F88638B89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582" y="2505074"/>
            <a:ext cx="3608071" cy="29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5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1AFB-5493-4F97-9BBC-01DD72BA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02623"/>
            <a:ext cx="11360800" cy="763600"/>
          </a:xfrm>
        </p:spPr>
        <p:txBody>
          <a:bodyPr/>
          <a:lstStyle/>
          <a:p>
            <a:pPr algn="l"/>
            <a:r>
              <a:rPr lang="en-US" dirty="0"/>
              <a:t>Number of clusters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79513-4041-49DE-B063-DC3F86E6FCBF}"/>
              </a:ext>
            </a:extLst>
          </p:cNvPr>
          <p:cNvSpPr txBox="1"/>
          <p:nvPr/>
        </p:nvSpPr>
        <p:spPr>
          <a:xfrm>
            <a:off x="2180650" y="1754918"/>
            <a:ext cx="1700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Elbow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6C5FD1-9D3E-44DB-B449-F6D6B535816B}"/>
              </a:ext>
            </a:extLst>
          </p:cNvPr>
          <p:cNvSpPr txBox="1"/>
          <p:nvPr/>
        </p:nvSpPr>
        <p:spPr>
          <a:xfrm>
            <a:off x="8311143" y="1785696"/>
            <a:ext cx="1729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Clustering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4C4FA91-9359-4DAD-A21E-F87F3690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34" y="2441000"/>
            <a:ext cx="4998541" cy="363338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B1C0E8-2D03-4C75-8042-276B3DA76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7" y="2440999"/>
            <a:ext cx="4998541" cy="363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0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1AFB-5493-4F97-9BBC-01DD72BA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93098"/>
            <a:ext cx="11360800" cy="763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Evaluated quality of clusters using </a:t>
            </a:r>
            <a:br>
              <a:rPr lang="en-US" dirty="0"/>
            </a:br>
            <a:r>
              <a:rPr lang="en-US" dirty="0"/>
              <a:t>silhouette analysis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5A0979-549F-4FAD-9074-C9FB55E7E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728595"/>
            <a:ext cx="5691505" cy="322072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E50082-914B-4907-9265-9005298AD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936" y="2728595"/>
            <a:ext cx="5691504" cy="3220720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EE395ACF-D031-4645-9A92-87870FAB6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936" y="1805195"/>
            <a:ext cx="5437830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+mj-lt"/>
              </a:rPr>
              <a:t>No. of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clusters = 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+mj-lt"/>
              </a:rPr>
              <a:t>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verage silhouette score is : 0.46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7F2D0B21-EC0A-487D-A109-6E4EB6B27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35" y="1810165"/>
            <a:ext cx="5437830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+mj-lt"/>
              </a:rPr>
              <a:t>No. of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clusters = 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+mj-lt"/>
              </a:rPr>
              <a:t>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verage silhouette</a:t>
            </a:r>
            <a:r>
              <a:rPr lang="en-US" alt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score is : 0.42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989632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A11956-AEAD-4A48-933E-56D654569E2F}">
  <ds:schemaRefs>
    <ds:schemaRef ds:uri="http://schemas.microsoft.com/office/2006/metadata/properties"/>
    <ds:schemaRef ds:uri="http://www.w3.org/XML/1998/namespace"/>
    <ds:schemaRef ds:uri="http://purl.org/dc/elements/1.1/"/>
    <ds:schemaRef ds:uri="fb0879af-3eba-417a-a55a-ffe6dcd6ca77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6dc4bcd6-49db-4c07-9060-8acfc67cef9f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3D4DFDF-91A1-4C00-9887-052702EB05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7723E8-CA11-4015-BC53-032B2FE2BB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323</Words>
  <Application>Microsoft Office PowerPoint</Application>
  <PresentationFormat>Widescreen</PresentationFormat>
  <Paragraphs>86</Paragraphs>
  <Slides>12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Times New Roman</vt:lpstr>
      <vt:lpstr>Tw Cen MT</vt:lpstr>
      <vt:lpstr>Parcel</vt:lpstr>
      <vt:lpstr>PowerPoint Presentation</vt:lpstr>
      <vt:lpstr>PowerPoint Presentation</vt:lpstr>
      <vt:lpstr>Video slide</vt:lpstr>
      <vt:lpstr>PowerPoint Presentation</vt:lpstr>
      <vt:lpstr>PowerPoint Presentation</vt:lpstr>
      <vt:lpstr>Data cleaning and FEATURE ENGINEERING</vt:lpstr>
      <vt:lpstr>CORRELATION  AND FEATURE IMPORTANCE</vt:lpstr>
      <vt:lpstr>Number of clusters</vt:lpstr>
      <vt:lpstr>Evaluated quality of clusters using  silhouette analysis </vt:lpstr>
      <vt:lpstr>LOGISTIC REGRESSION CONFUSION MATRIX</vt:lpstr>
      <vt:lpstr>Conclusions and lessons learned</vt:lpstr>
      <vt:lpstr>Thank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2018-12-09T20:04:24Z</dcterms:created>
  <dcterms:modified xsi:type="dcterms:W3CDTF">2018-12-12T02:20:36Z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